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256" r:id="rId5"/>
    <p:sldId id="263" r:id="rId6"/>
    <p:sldId id="258" r:id="rId7"/>
    <p:sldId id="257" r:id="rId8"/>
    <p:sldId id="259" r:id="rId9"/>
    <p:sldId id="260" r:id="rId10"/>
    <p:sldId id="269" r:id="rId11"/>
    <p:sldId id="270" r:id="rId12"/>
    <p:sldId id="265" r:id="rId13"/>
    <p:sldId id="267" r:id="rId14"/>
    <p:sldId id="268" r:id="rId15"/>
    <p:sldId id="271" r:id="rId16"/>
    <p:sldId id="272" r:id="rId17"/>
    <p:sldId id="264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46" dt="2026-10-12T20:16:04.651"/>
    <p1510:client id="{A033917D-3271-64E6-8DE9-2E40CA90038C}" v="38" dt="2026-10-13T21:34:23.434"/>
    <p1510:client id="{A2401FCD-3F66-3A2C-C1E8-3B2994B8E964}" v="535" dt="2026-10-13T19:22:32.526"/>
    <p1510:client id="{B706ECDD-A740-0C81-2A23-D4633AD966B0}" v="1526" dt="2026-10-12T19:36:52.783"/>
    <p1510:client id="{E0C77D20-E6B5-CEA8-AEE3-5AB54763955B}" v="151" dt="2026-10-13T20:16:11.2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987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Replace LOGO box with the official GSOC logo (white version on green). Replace the photo placeholder with a jobsite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9C3546-85FB-7509-3B82-20A1C3671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2C883F-ED4D-E27E-D847-00CE06130A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393512-EFC1-C292-C513-7122BD1B8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6BDD3F-8243-0349-F992-794AD210D4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399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CAEC86-ED6A-418D-E747-CB76E36F7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FA295E-1BFB-BC40-D0C9-1FECF7B151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6E033-38C3-BD3C-6F99-AF58A87D4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DF24C-752B-5316-195C-0E7C230735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0268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A6E54-E0A4-7682-31F3-23EC06B11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63E42-17A8-F77D-2799-22A8B3C960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CE520C-C014-2364-6A31-A97605828A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63395-FC11-BA57-1FD1-FF3E0F7D0D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743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C6324-DB57-A77A-384C-2BC3E91179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34022-11F8-38CB-E288-5705E8F88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B7E210-15B2-7CD6-672D-B3631ED228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41E97-49FE-37C0-7B51-DABC1FFDC11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286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3AD9A9-80A6-09BB-B636-6EE867FAB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8E4B3D-7638-0D6C-0C25-8DB5F1653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5D4654-2935-A478-F5E8-37052DF81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BF11B0-AC98-66BF-2F8F-92F0157A482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628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F6324-F215-2654-9F21-B0799B0D9E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11C1BD-969E-D7F3-1287-F2D79B7A63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675207-8444-BBD5-20EA-6EB14E3756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8B4AA-D8E9-34D4-33A6-28CB65D9B7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4030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7FC4E-4B23-6BAB-729A-694BE72D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C5648-F5B4-6D48-8031-B885A9D43C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B132F2-5386-A79F-E20C-95173197B1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F49C18-83D4-066B-5739-ADE244F025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06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>
                <a:solidFill>
                  <a:srgbClr val="6A6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gopherstateonecall.org</a:t>
            </a:r>
            <a:endParaRPr lang="en-US" sz="10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YjKP4f-4MZk?feature=oembed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8D6MR79J6qE?feature=oembed" TargetMode="External"/><Relationship Id="rId5" Type="http://schemas.openxmlformats.org/officeDocument/2006/relationships/image" Target="../media/image9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2290"/>
            <a:ext cx="3383280" cy="6858000"/>
          </a:xfrm>
          <a:prstGeom prst="rect">
            <a:avLst/>
          </a:prstGeom>
          <a:solidFill>
            <a:srgbClr val="A3AF58"/>
          </a:solidFill>
          <a:ln w="12700">
            <a:solidFill>
              <a:srgbClr val="A3AF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321421" y="2939197"/>
            <a:ext cx="25603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 (GSOC) is Minnesota’s one call notification system.</a:t>
            </a:r>
            <a:endParaRPr lang="en-US" sz="1700"/>
          </a:p>
        </p:txBody>
      </p:sp>
      <p:sp>
        <p:nvSpPr>
          <p:cNvPr id="6" name="Text 4"/>
          <p:cNvSpPr txBox="1"/>
          <p:nvPr/>
        </p:nvSpPr>
        <p:spPr>
          <a:xfrm>
            <a:off x="297427" y="4389611"/>
            <a:ext cx="2769254" cy="4694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Before you dig, click or call.</a:t>
            </a:r>
            <a:endParaRPr lang="en-US" sz="2400" b="1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383280" y="0"/>
            <a:ext cx="4023360" cy="6858000"/>
          </a:xfrm>
          <a:prstGeom prst="rect">
            <a:avLst/>
          </a:prstGeom>
          <a:solidFill>
            <a:srgbClr val="D9DEE3"/>
          </a:solidFill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3383280" y="0"/>
            <a:ext cx="4023360" cy="685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5F6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placeholder</a:t>
            </a:r>
            <a:endParaRPr lang="en-US" sz="1400"/>
          </a:p>
          <a:p>
            <a:pPr marL="0" indent="0" algn="ctr">
              <a:buNone/>
            </a:pPr>
            <a:r>
              <a:rPr lang="en-US" sz="1400" i="1">
                <a:solidFill>
                  <a:srgbClr val="5F6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(jobsite, shovel, excavation)</a:t>
            </a:r>
            <a:endParaRPr lang="en-US" sz="1400"/>
          </a:p>
        </p:txBody>
      </p:sp>
      <p:sp>
        <p:nvSpPr>
          <p:cNvPr id="9" name="Shape 7"/>
          <p:cNvSpPr/>
          <p:nvPr/>
        </p:nvSpPr>
        <p:spPr>
          <a:xfrm>
            <a:off x="7345188" y="0"/>
            <a:ext cx="4785055" cy="6858000"/>
          </a:xfrm>
          <a:prstGeom prst="rect">
            <a:avLst/>
          </a:prstGeom>
          <a:solidFill>
            <a:srgbClr val="18385A"/>
          </a:solidFill>
          <a:ln w="12700">
            <a:solidFill>
              <a:srgbClr val="1838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7863840" y="3025386"/>
            <a:ext cx="4005661" cy="12531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rgbClr val="D5DFEA"/>
                </a:solidFill>
                <a:latin typeface="Calibri"/>
                <a:ea typeface="Calibri"/>
                <a:cs typeface="Calibri"/>
              </a:rPr>
              <a:t>GSOC's implementation roadmap for improving the notification process and improving damage prevention. </a:t>
            </a:r>
            <a:endParaRPr lang="en-US">
              <a:solidFill>
                <a:srgbClr val="D5DFEA"/>
              </a:solidFill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863840" y="5029200"/>
            <a:ext cx="3749040" cy="594360"/>
          </a:xfrm>
          <a:prstGeom prst="roundRect">
            <a:avLst>
              <a:gd name="adj" fmla="val 50000"/>
            </a:avLst>
          </a:prstGeom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7863840" y="5029200"/>
            <a:ext cx="37490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Kelly Connolly •  Chief Operations Officer</a:t>
            </a:r>
            <a:endParaRPr lang="en-US" sz="1500">
              <a:latin typeface="Calibri"/>
              <a:ea typeface="Calibri"/>
              <a:cs typeface="Calibri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7A0754E-C6FE-683E-9B49-9907BE033F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005" y="782985"/>
            <a:ext cx="2522639" cy="1286166"/>
          </a:xfrm>
          <a:prstGeom prst="rect">
            <a:avLst/>
          </a:prstGeom>
        </p:spPr>
      </p:pic>
      <p:pic>
        <p:nvPicPr>
          <p:cNvPr id="20" name="Picture 19" descr="Excavator.jpeg">
            <a:extLst>
              <a:ext uri="{FF2B5EF4-FFF2-40B4-BE49-F238E27FC236}">
                <a16:creationId xmlns:a16="http://schemas.microsoft.com/office/drawing/2014/main" id="{8F7D189C-4B97-3023-487B-9D35E92DDA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6785" y="-1229"/>
            <a:ext cx="4489622" cy="686045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41334C-8605-C9EF-E577-6369D3997D7E}"/>
              </a:ext>
            </a:extLst>
          </p:cNvPr>
          <p:cNvSpPr txBox="1"/>
          <p:nvPr/>
        </p:nvSpPr>
        <p:spPr>
          <a:xfrm>
            <a:off x="7865807" y="786581"/>
            <a:ext cx="3578941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b="1">
                <a:solidFill>
                  <a:schemeClr val="bg1"/>
                </a:solidFill>
                <a:ea typeface="Calibri"/>
                <a:cs typeface="Calibri"/>
              </a:rPr>
              <a:t>Connecting Minnesota for Safe Digging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/>
          <p:cNvSpPr txBox="1"/>
          <p:nvPr/>
        </p:nvSpPr>
        <p:spPr>
          <a:xfrm>
            <a:off x="548640" y="1427964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>
                <a:solidFill>
                  <a:srgbClr val="1838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the Numbers</a:t>
            </a:r>
            <a:endParaRPr lang="en-US" sz="360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3B6A94"/>
                </a:solidFill>
                <a:latin typeface="Calibri"/>
                <a:ea typeface="Calibri"/>
                <a:cs typeface="Calibri"/>
              </a:rPr>
              <a:t>912,290</a:t>
            </a:r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292608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6A6A6A"/>
                </a:solidFill>
                <a:latin typeface="Calibri"/>
                <a:ea typeface="Calibri"/>
                <a:cs typeface="Calibri"/>
              </a:rPr>
              <a:t>Tickets processed (2025)</a:t>
            </a:r>
            <a:endParaRPr lang="en-US" sz="1400">
              <a:latin typeface="Calibri"/>
              <a:ea typeface="Calibri"/>
              <a:cs typeface="Calibri"/>
            </a:endParaRPr>
          </a:p>
        </p:txBody>
      </p:sp>
      <p:sp>
        <p:nvSpPr>
          <p:cNvPr id="8" name="Text 6"/>
          <p:cNvSpPr txBox="1"/>
          <p:nvPr/>
        </p:nvSpPr>
        <p:spPr>
          <a:xfrm>
            <a:off x="548640" y="347472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A3AF58"/>
                </a:solidFill>
                <a:latin typeface="Calibri"/>
                <a:ea typeface="Calibri"/>
                <a:cs typeface="Calibri"/>
              </a:rPr>
              <a:t>3.7%</a:t>
            </a:r>
            <a:endParaRPr lang="en-US" sz="4600">
              <a:latin typeface="Calibri"/>
              <a:ea typeface="Calibri"/>
              <a:cs typeface="Calibri"/>
            </a:endParaRPr>
          </a:p>
        </p:txBody>
      </p:sp>
      <p:sp>
        <p:nvSpPr>
          <p:cNvPr id="9" name="Text 7"/>
          <p:cNvSpPr txBox="1"/>
          <p:nvPr/>
        </p:nvSpPr>
        <p:spPr>
          <a:xfrm>
            <a:off x="548640" y="425196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6A6A6A"/>
                </a:solidFill>
                <a:ea typeface="Calibri"/>
                <a:cs typeface="Calibri"/>
              </a:rPr>
              <a:t>Average increase YTD over 2025</a:t>
            </a:r>
          </a:p>
        </p:txBody>
      </p:sp>
      <p:sp>
        <p:nvSpPr>
          <p:cNvPr id="10" name="Text 8"/>
          <p:cNvSpPr txBox="1"/>
          <p:nvPr/>
        </p:nvSpPr>
        <p:spPr>
          <a:xfrm>
            <a:off x="548640" y="4800600"/>
            <a:ext cx="3840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46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85.9% &gt;&gt;87.7%</a:t>
            </a:r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48640" y="557784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>
                <a:solidFill>
                  <a:srgbClr val="6A6A6A"/>
                </a:solidFill>
                <a:latin typeface="Calibri"/>
                <a:ea typeface="Calibri"/>
                <a:cs typeface="Calibri"/>
              </a:rPr>
              <a:t>Percent online YTD 2025 &gt;&gt;&gt; YTD in 2026</a:t>
            </a:r>
            <a:endParaRPr lang="en-US" sz="1400">
              <a:solidFill>
                <a:srgbClr val="6A6A6A"/>
              </a:solidFill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0EA1954-8DD1-7546-3110-12EC0189B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135" y="449792"/>
            <a:ext cx="3580492" cy="5486701"/>
          </a:xfrm>
          <a:prstGeom prst="rect">
            <a:avLst/>
          </a:prstGeom>
        </p:spPr>
      </p:pic>
      <p:pic>
        <p:nvPicPr>
          <p:cNvPr id="15" name="Picture 14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704C71FB-48FE-0A20-87C1-FF2D28A077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8412480" y="0"/>
            <a:ext cx="3779215" cy="6858000"/>
          </a:xfrm>
          <a:prstGeom prst="rect">
            <a:avLst/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731520" y="2377440"/>
            <a:ext cx="7132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4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Implementing New Ways to Make Digging Safer and More Efficient</a:t>
            </a:r>
            <a:endParaRPr lang="en-US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endParaRPr lang="en-US" sz="48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731520" y="4851816"/>
            <a:ext cx="7132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000">
                <a:solidFill>
                  <a:srgbClr val="FFFFFF"/>
                </a:solidFill>
                <a:ea typeface="Calibri"/>
                <a:cs typeface="Calibri"/>
              </a:rPr>
              <a:t>Legislative changes, technology advances Drive New Tools at GSOC</a:t>
            </a:r>
          </a:p>
        </p:txBody>
      </p:sp>
      <p:pic>
        <p:nvPicPr>
          <p:cNvPr id="12" name="Picture 11" descr="A logo with text and blue text&#10;&#10;AI-generated content may be incorrect.">
            <a:extLst>
              <a:ext uri="{FF2B5EF4-FFF2-40B4-BE49-F238E27FC236}">
                <a16:creationId xmlns:a16="http://schemas.microsoft.com/office/drawing/2014/main" id="{DBCF60E4-0ED2-461F-7F9B-6E825A13D6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3682" y="2749437"/>
            <a:ext cx="2522639" cy="128616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1577664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/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Implementation Road Map</a:t>
            </a:r>
            <a:endParaRPr lang="en-US" sz="3600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/>
          </a:p>
        </p:txBody>
      </p:sp>
      <p:sp>
        <p:nvSpPr>
          <p:cNvPr id="8" name="Text 6"/>
          <p:cNvSpPr txBox="1"/>
          <p:nvPr/>
        </p:nvSpPr>
        <p:spPr>
          <a:xfrm>
            <a:off x="914400" y="2148840"/>
            <a:ext cx="5303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Automated Marking Instructions</a:t>
            </a:r>
            <a:endParaRPr lang="en-US" sz="1800"/>
          </a:p>
        </p:txBody>
      </p:sp>
      <p:sp>
        <p:nvSpPr>
          <p:cNvPr id="9" name="Shape 7"/>
          <p:cNvSpPr/>
          <p:nvPr/>
        </p:nvSpPr>
        <p:spPr>
          <a:xfrm>
            <a:off x="548640" y="292608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 txBox="1"/>
          <p:nvPr/>
        </p:nvSpPr>
        <p:spPr>
          <a:xfrm>
            <a:off x="548640" y="292608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/>
          </a:p>
        </p:txBody>
      </p:sp>
      <p:sp>
        <p:nvSpPr>
          <p:cNvPr id="11" name="Text 9"/>
          <p:cNvSpPr txBox="1"/>
          <p:nvPr/>
        </p:nvSpPr>
        <p:spPr>
          <a:xfrm>
            <a:off x="914400" y="2926080"/>
            <a:ext cx="5303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  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Electronic White Lining</a:t>
            </a:r>
            <a:endParaRPr lang="en-US" sz="1800"/>
          </a:p>
        </p:txBody>
      </p:sp>
      <p:sp>
        <p:nvSpPr>
          <p:cNvPr id="12" name="Shape 10"/>
          <p:cNvSpPr/>
          <p:nvPr/>
        </p:nvSpPr>
        <p:spPr>
          <a:xfrm>
            <a:off x="548640" y="370332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548640" y="370332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600"/>
          </a:p>
        </p:txBody>
      </p:sp>
      <p:sp>
        <p:nvSpPr>
          <p:cNvPr id="14" name="Text 12"/>
          <p:cNvSpPr txBox="1"/>
          <p:nvPr/>
        </p:nvSpPr>
        <p:spPr>
          <a:xfrm>
            <a:off x="914400" y="3703320"/>
            <a:ext cx="5303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 </a:t>
            </a:r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Ticket Talk</a:t>
            </a:r>
            <a:endParaRPr lang="en-US" sz="180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548640" y="448056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48640" y="5257800"/>
            <a:ext cx="5852160" cy="566928"/>
          </a:xfrm>
          <a:prstGeom prst="roundRect">
            <a:avLst>
              <a:gd name="adj" fmla="val 50000"/>
            </a:avLst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949440" y="2148840"/>
            <a:ext cx="4690872" cy="3675888"/>
          </a:xfrm>
          <a:prstGeom prst="rect">
            <a:avLst/>
          </a:prstGeom>
          <a:solidFill>
            <a:srgbClr val="D9DEE3"/>
          </a:solidFill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 txBox="1"/>
          <p:nvPr/>
        </p:nvSpPr>
        <p:spPr>
          <a:xfrm>
            <a:off x="6949440" y="2148840"/>
            <a:ext cx="4690872" cy="3675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5F6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placeholder</a:t>
            </a:r>
            <a:endParaRPr lang="en-US" sz="14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ED11233-48CF-F657-3980-BACD8FF61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1532" y="1602658"/>
            <a:ext cx="4884482" cy="4488426"/>
          </a:xfrm>
          <a:prstGeom prst="rect">
            <a:avLst/>
          </a:prstGeom>
        </p:spPr>
      </p:pic>
      <p:pic>
        <p:nvPicPr>
          <p:cNvPr id="28" name="Picture 27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908F05C6-0B45-F1DB-6283-66960E1C98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23" y="49160"/>
            <a:ext cx="827044" cy="122903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61DE988D-5634-962E-8CA5-B0D67B4DC291}"/>
              </a:ext>
            </a:extLst>
          </p:cNvPr>
          <p:cNvSpPr txBox="1"/>
          <p:nvPr/>
        </p:nvSpPr>
        <p:spPr>
          <a:xfrm>
            <a:off x="834572" y="5352144"/>
            <a:ext cx="616857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FFFFFF"/>
                </a:solidFill>
                <a:latin typeface="Calibri"/>
              </a:rPr>
              <a:t>5 Site</a:t>
            </a:r>
            <a:r>
              <a:rPr lang="en-US" sz="1800" b="1" i="0" u="none" strike="noStrike" baseline="0">
                <a:solidFill>
                  <a:srgbClr val="FFFFFF"/>
                </a:solidFill>
                <a:latin typeface="Calibri"/>
              </a:rPr>
              <a:t> X-Ray, powered by </a:t>
            </a:r>
            <a:r>
              <a:rPr lang="en-US" sz="1800" b="1" i="0" u="none" strike="noStrike" baseline="0" err="1">
                <a:solidFill>
                  <a:srgbClr val="FFFFFF"/>
                </a:solidFill>
                <a:latin typeface="Calibri"/>
              </a:rPr>
              <a:t>FuzionView</a:t>
            </a:r>
            <a:r>
              <a:rPr sz="1800" b="0" i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F8EFF57F-2D72-278C-BCEE-E1EB3E5F3C39}"/>
              </a:ext>
            </a:extLst>
          </p:cNvPr>
          <p:cNvSpPr txBox="1"/>
          <p:nvPr/>
        </p:nvSpPr>
        <p:spPr>
          <a:xfrm>
            <a:off x="902304" y="4525795"/>
            <a:ext cx="5303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 Mandatory Electronic Positive Response</a:t>
            </a:r>
            <a:endParaRPr lang="en-US" sz="18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/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New in 2025-2026</a:t>
            </a:r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48640" y="2148840"/>
            <a:ext cx="3566160" cy="3931920"/>
          </a:xfrm>
          <a:prstGeom prst="rect">
            <a:avLst/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 txBox="1"/>
          <p:nvPr/>
        </p:nvSpPr>
        <p:spPr>
          <a:xfrm>
            <a:off x="868680" y="24231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Automated Marking Instructions</a:t>
            </a:r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69076" y="3904879"/>
            <a:ext cx="2931929" cy="11470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Providing a clear, consistent language across tickets to make it easier for operators and locators to mark facilities.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297680" y="2148840"/>
            <a:ext cx="3566160" cy="3931920"/>
          </a:xfrm>
          <a:prstGeom prst="rect">
            <a:avLst/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 txBox="1"/>
          <p:nvPr/>
        </p:nvSpPr>
        <p:spPr>
          <a:xfrm>
            <a:off x="4617720" y="24231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Electronic White Lining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 </a:t>
            </a:r>
            <a:endParaRPr lang="en-US"/>
          </a:p>
        </p:txBody>
      </p:sp>
      <p:sp>
        <p:nvSpPr>
          <p:cNvPr id="13" name="Text 11"/>
          <p:cNvSpPr txBox="1"/>
          <p:nvPr/>
        </p:nvSpPr>
        <p:spPr>
          <a:xfrm>
            <a:off x="4617720" y="3904879"/>
            <a:ext cx="2931930" cy="1153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Beginning in January 2026, excavators may opt to provide electronic markings, if they provide the same level of information.</a:t>
            </a:r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46720" y="2148840"/>
            <a:ext cx="3566160" cy="3931920"/>
          </a:xfrm>
          <a:prstGeom prst="rect">
            <a:avLst/>
          </a:prstGeom>
          <a:solidFill>
            <a:srgbClr val="18385A"/>
          </a:solidFill>
          <a:ln w="12700">
            <a:solidFill>
              <a:srgbClr val="1838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 txBox="1"/>
          <p:nvPr/>
        </p:nvSpPr>
        <p:spPr>
          <a:xfrm>
            <a:off x="8366760" y="24231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Mandatory Electronic Positive Response</a:t>
            </a:r>
          </a:p>
          <a:p>
            <a:endParaRPr lang="en-US" sz="2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 16"/>
          <p:cNvSpPr txBox="1"/>
          <p:nvPr/>
        </p:nvSpPr>
        <p:spPr>
          <a:xfrm>
            <a:off x="8366760" y="3903689"/>
            <a:ext cx="2932325" cy="81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>
                <a:solidFill>
                  <a:srgbClr val="FFFFFF"/>
                </a:solidFill>
                <a:ea typeface="Calibri"/>
                <a:cs typeface="Calibri"/>
              </a:rPr>
              <a:t>Beginning August 1, operators must now provide an electronic positive response.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  <p:pic>
        <p:nvPicPr>
          <p:cNvPr id="22" name="Picture 21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6C479622-C02E-8708-69EF-691C2D2EB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/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Automated Marking Instructions</a:t>
            </a:r>
            <a:endParaRPr lang="en-US" sz="3200" b="1">
              <a:solidFill>
                <a:srgbClr val="18385A"/>
              </a:solidFill>
              <a:ea typeface="Calibri"/>
              <a:cs typeface="Calibri"/>
            </a:endParaRPr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5760720" cy="257096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Using the four key tools in ITIC will auto generate marking instructions with a clear, consistent language.</a:t>
            </a:r>
            <a:endParaRPr lang="en-US" sz="1800">
              <a:solidFill>
                <a:srgbClr val="18385A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For tickets that have no changes to the instructions, they are released directly to FOs.</a:t>
            </a:r>
            <a:endParaRPr lang="en-US" sz="1800">
              <a:solidFill>
                <a:srgbClr val="18385A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With changes, or with using the manually drawn polygon feature, tickets reviewed by GSOC before finalized.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Implemented to make it easier to comply with electronic white lining. 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5023636"/>
            <a:ext cx="5760720" cy="1234440"/>
          </a:xfrm>
          <a:prstGeom prst="rect">
            <a:avLst/>
          </a:prstGeom>
          <a:solidFill>
            <a:srgbClr val="A3AF58"/>
          </a:solidFill>
          <a:ln w="12700">
            <a:solidFill>
              <a:srgbClr val="A3AF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 txBox="1"/>
          <p:nvPr/>
        </p:nvSpPr>
        <p:spPr>
          <a:xfrm>
            <a:off x="868680" y="4999446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 takeaway: Using automated marking instructions will, in many cases, provide enough information for operators and locators. </a:t>
            </a:r>
            <a:endParaRPr lang="en-US" sz="17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12" name="Picture 11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D5244274-7D2C-C4F6-8F06-FB21FF2A39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3" y="49160"/>
            <a:ext cx="827044" cy="12290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EE3C09-4991-0573-E624-C22291FE4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6815" y="1717523"/>
            <a:ext cx="5141323" cy="33987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CAA59-FF23-0560-AF30-405CA4346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59E9447-A632-58CE-1707-6011D9BA5DEF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DE68A1A-3B44-766C-46C3-DB894476931A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Electronic White Lining</a:t>
            </a:r>
            <a:endParaRPr lang="en-US" sz="3200">
              <a:ea typeface="Calibri"/>
              <a:cs typeface="Calibri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A19E6D3-76B4-62AF-95E1-C8BD924CBF81}"/>
              </a:ext>
            </a:extLst>
          </p:cNvPr>
          <p:cNvSpPr txBox="1"/>
          <p:nvPr/>
        </p:nvSpPr>
        <p:spPr>
          <a:xfrm>
            <a:off x="548640" y="2148840"/>
            <a:ext cx="5760720" cy="286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What does it mean to provide the same amount of information as a physical mark?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MNCGA and GSOC issued suggested practices.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Using tools with auto generated instructions (with no changes) will in many cases, provide enough information.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Provide additional information for manually drawn polygon or altered tickets (maps or descriptions with physical features and a defined, closed boundary.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Operators may request additional info or a physical mark.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C0D5EC0-7309-57A1-9828-5854E4290203}"/>
              </a:ext>
            </a:extLst>
          </p:cNvPr>
          <p:cNvSpPr/>
          <p:nvPr/>
        </p:nvSpPr>
        <p:spPr>
          <a:xfrm>
            <a:off x="548640" y="5422778"/>
            <a:ext cx="5760720" cy="1234440"/>
          </a:xfrm>
          <a:prstGeom prst="rect">
            <a:avLst/>
          </a:prstGeom>
          <a:solidFill>
            <a:srgbClr val="A3AF58"/>
          </a:solidFill>
          <a:ln w="12700">
            <a:solidFill>
              <a:srgbClr val="A3AF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66EB795-5825-5546-EC26-DD15D6A58E30}"/>
              </a:ext>
            </a:extLst>
          </p:cNvPr>
          <p:cNvSpPr txBox="1"/>
          <p:nvPr/>
        </p:nvSpPr>
        <p:spPr>
          <a:xfrm>
            <a:off x="832394" y="5374398"/>
            <a:ext cx="52120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Key takeaway: Providing additional information for these tickets will help operators and locators mark their facilities and avoid a request for a physical mark.</a:t>
            </a:r>
            <a:endParaRPr lang="en-US" sz="17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762196A9-D182-7F11-841D-424DA5318349}"/>
              </a:ext>
            </a:extLst>
          </p:cNvPr>
          <p:cNvSpPr/>
          <p:nvPr/>
        </p:nvSpPr>
        <p:spPr>
          <a:xfrm>
            <a:off x="6858000" y="2148840"/>
            <a:ext cx="4782312" cy="3794760"/>
          </a:xfrm>
          <a:prstGeom prst="rect">
            <a:avLst/>
          </a:prstGeom>
          <a:solidFill>
            <a:srgbClr val="D9DEE3"/>
          </a:solidFill>
          <a:ln w="12700">
            <a:solidFill>
              <a:srgbClr val="D9DEE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B9B2238-9B10-8AE4-5FB4-18AEB7995DC0}"/>
              </a:ext>
            </a:extLst>
          </p:cNvPr>
          <p:cNvSpPr txBox="1"/>
          <p:nvPr/>
        </p:nvSpPr>
        <p:spPr>
          <a:xfrm>
            <a:off x="6858000" y="2148840"/>
            <a:ext cx="4782312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>
                <a:solidFill>
                  <a:srgbClr val="5F6B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 placeholder</a:t>
            </a:r>
            <a:endParaRPr lang="en-US" sz="140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07858751-32A6-BB10-C069-E8274D77E41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12" name="Picture 11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79CD7C59-AB98-7939-2B46-4BDF49423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23" y="49160"/>
            <a:ext cx="827044" cy="122903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56A73BD-6D48-C81B-5C3B-BD8F579D1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2492" y="362856"/>
            <a:ext cx="5691396" cy="5987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4798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CE29E5-C21E-FC5B-A092-C33F5246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64004421-D152-3BE9-8089-A7FC8C04ADBE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439CDD9-EBCC-649F-28A2-70E9708DA180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Ticket Talk – two-way communication within the ticket</a:t>
            </a: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8893A48-E02F-E2BA-75B0-1EB33434E2EF}"/>
              </a:ext>
            </a:extLst>
          </p:cNvPr>
          <p:cNvSpPr txBox="1"/>
          <p:nvPr/>
        </p:nvSpPr>
        <p:spPr>
          <a:xfrm>
            <a:off x="548640" y="2148840"/>
            <a:ext cx="5760720" cy="28612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Ticket Talk is a new tool for excavators, operators and locators to share information.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Share supplemental information. It provides another way to reach each other while also adding that information to the ticket.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Get messages by clicking on the ticket link, My Tickets, or Locator Tickets. (GSOC can work with TMS to implement!). 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endParaRPr lang="en-US">
              <a:solidFill>
                <a:srgbClr val="18385A"/>
              </a:solidFill>
              <a:ea typeface="Calibri"/>
              <a:cs typeface="Calibri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20F50E8-6984-74A5-50EA-79B1ABC3F40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12" name="Picture 11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9E0FEC9D-61E3-5E20-7B15-DC89A930D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123" y="49160"/>
            <a:ext cx="827044" cy="1229033"/>
          </a:xfrm>
          <a:prstGeom prst="rect">
            <a:avLst/>
          </a:prstGeom>
        </p:spPr>
      </p:pic>
      <p:pic>
        <p:nvPicPr>
          <p:cNvPr id="3" name="Online Media 2" title="Get Connected with Ticket Talk">
            <a:hlinkClick r:id="" action="ppaction://noaction"/>
            <a:extLst>
              <a:ext uri="{FF2B5EF4-FFF2-40B4-BE49-F238E27FC236}">
                <a16:creationId xmlns:a16="http://schemas.microsoft.com/office/drawing/2014/main" id="{35F5CBEF-5413-12C5-0644-58119C834B9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502853" y="2149324"/>
            <a:ext cx="5574167" cy="316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491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6C1F6A-64A2-E7E8-7617-997694606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B7B59275-F55B-4C7E-C13B-9F4615877129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B23765E-E531-D83F-FC68-BCDBCF64E2B9}"/>
              </a:ext>
            </a:extLst>
          </p:cNvPr>
          <p:cNvSpPr txBox="1"/>
          <p:nvPr/>
        </p:nvSpPr>
        <p:spPr>
          <a:xfrm>
            <a:off x="548640" y="1282820"/>
            <a:ext cx="10404324" cy="634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Mandatory Electronic Positive Response (EPR)</a:t>
            </a: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4F08D06-5EC4-37AD-0255-90B5A83185C8}"/>
              </a:ext>
            </a:extLst>
          </p:cNvPr>
          <p:cNvSpPr txBox="1"/>
          <p:nvPr/>
        </p:nvSpPr>
        <p:spPr>
          <a:xfrm>
            <a:off x="548640" y="2693126"/>
            <a:ext cx="3970625" cy="27402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Starting August 1, operators must provide positive response via iSite.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For those without internet access, GSOC can arrange for you to call in the response.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endParaRPr lang="en-US">
              <a:solidFill>
                <a:srgbClr val="18385A"/>
              </a:solidFill>
              <a:ea typeface="Calibri"/>
              <a:cs typeface="Calibri"/>
            </a:endParaRP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endParaRPr lang="en-US">
              <a:solidFill>
                <a:srgbClr val="18385A"/>
              </a:solidFill>
              <a:ea typeface="Calibri"/>
              <a:cs typeface="Calibri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22BAFA13-8082-143B-875F-1052DA7C26F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13" name="Picture 12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87508E4C-76A9-0168-9A5F-821BE7872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  <p:pic>
        <p:nvPicPr>
          <p:cNvPr id="2" name="Online Media 1" title="Gopher State One Call - Electronic Positive Response - 30 Seconds">
            <a:hlinkClick r:id="" action="ppaction://noaction"/>
            <a:extLst>
              <a:ext uri="{FF2B5EF4-FFF2-40B4-BE49-F238E27FC236}">
                <a16:creationId xmlns:a16="http://schemas.microsoft.com/office/drawing/2014/main" id="{B8C58D6F-6E48-8D75-67C2-26684850CD48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063521" y="2560562"/>
            <a:ext cx="7134452" cy="4083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23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0F561D-26D6-75F5-A3E1-063DB075A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1230808B-D28D-78F4-04F6-36AC7E84ED3F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B4F0E57-94AA-B7D3-EAD0-4B35CD06A43E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Coming in 2027</a:t>
            </a:r>
            <a:endParaRPr lang="en-US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6B04D41B-99EF-D459-9493-7A4965FC451B}"/>
              </a:ext>
            </a:extLst>
          </p:cNvPr>
          <p:cNvSpPr/>
          <p:nvPr/>
        </p:nvSpPr>
        <p:spPr>
          <a:xfrm>
            <a:off x="548640" y="2148840"/>
            <a:ext cx="3566160" cy="3931920"/>
          </a:xfrm>
          <a:prstGeom prst="rect">
            <a:avLst/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97A0B1A-B048-66BC-0222-E361C80DF733}"/>
              </a:ext>
            </a:extLst>
          </p:cNvPr>
          <p:cNvSpPr txBox="1"/>
          <p:nvPr/>
        </p:nvSpPr>
        <p:spPr>
          <a:xfrm>
            <a:off x="868680" y="24231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ea typeface="Calibri"/>
                <a:cs typeface="Calibri"/>
              </a:rPr>
              <a:t>Site X-Ray, powered by </a:t>
            </a:r>
            <a:r>
              <a:rPr lang="en-US" sz="2600" b="1" err="1">
                <a:solidFill>
                  <a:srgbClr val="FFFFFF"/>
                </a:solidFill>
                <a:ea typeface="Calibri"/>
                <a:cs typeface="Calibri"/>
              </a:rPr>
              <a:t>FuzionView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F6AC3A2-8CAC-D8B4-5CA5-E8AA0E5CEA68}"/>
              </a:ext>
            </a:extLst>
          </p:cNvPr>
          <p:cNvSpPr txBox="1"/>
          <p:nvPr/>
        </p:nvSpPr>
        <p:spPr>
          <a:xfrm>
            <a:off x="881171" y="3941164"/>
            <a:ext cx="2919834" cy="844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GSOC's new tool that allows operators to secure share data related to a ticket with approved end users. </a:t>
            </a:r>
            <a:endParaRPr lang="en-US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84070C14-A8CC-CBAA-2D1E-B865245EC40F}"/>
              </a:ext>
            </a:extLst>
          </p:cNvPr>
          <p:cNvSpPr/>
          <p:nvPr/>
        </p:nvSpPr>
        <p:spPr>
          <a:xfrm>
            <a:off x="4297680" y="2148840"/>
            <a:ext cx="3566160" cy="3931920"/>
          </a:xfrm>
          <a:prstGeom prst="rect">
            <a:avLst/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A37D4C0F-9F7F-DA43-4662-CA8E39F82D96}"/>
              </a:ext>
            </a:extLst>
          </p:cNvPr>
          <p:cNvSpPr txBox="1"/>
          <p:nvPr/>
        </p:nvSpPr>
        <p:spPr>
          <a:xfrm>
            <a:off x="4617720" y="2423160"/>
            <a:ext cx="2926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Project Coordination</a:t>
            </a:r>
            <a:r>
              <a:rPr lang="en-US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 </a:t>
            </a:r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404C27F-25C4-100E-C0EF-3E292A651F43}"/>
              </a:ext>
            </a:extLst>
          </p:cNvPr>
          <p:cNvSpPr txBox="1"/>
          <p:nvPr/>
        </p:nvSpPr>
        <p:spPr>
          <a:xfrm>
            <a:off x="4617720" y="3941164"/>
            <a:ext cx="2919835" cy="669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potential new tool allowing excavators to be alerted if there is an overlapping project. </a:t>
            </a:r>
            <a:endParaRPr lang="en-US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08F190E-E97B-776A-FE57-299C9077BC1D}"/>
              </a:ext>
            </a:extLst>
          </p:cNvPr>
          <p:cNvSpPr/>
          <p:nvPr/>
        </p:nvSpPr>
        <p:spPr>
          <a:xfrm>
            <a:off x="8046720" y="2148840"/>
            <a:ext cx="3566160" cy="3931920"/>
          </a:xfrm>
          <a:prstGeom prst="rect">
            <a:avLst/>
          </a:prstGeom>
          <a:solidFill>
            <a:srgbClr val="18385A"/>
          </a:solidFill>
          <a:ln w="12700">
            <a:solidFill>
              <a:srgbClr val="1838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9021D253-035E-81E4-78C5-0FC435D3839D}"/>
              </a:ext>
            </a:extLst>
          </p:cNvPr>
          <p:cNvSpPr txBox="1"/>
          <p:nvPr/>
        </p:nvSpPr>
        <p:spPr>
          <a:xfrm>
            <a:off x="8366760" y="2423160"/>
            <a:ext cx="2944817" cy="1251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Field Issues Tool</a:t>
            </a:r>
            <a:endParaRPr lang="en-US"/>
          </a:p>
          <a:p>
            <a:endParaRPr lang="en-US" sz="26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96FD275B-092F-63A9-C2F7-2EC3D4234C19}"/>
              </a:ext>
            </a:extLst>
          </p:cNvPr>
          <p:cNvSpPr txBox="1"/>
          <p:nvPr/>
        </p:nvSpPr>
        <p:spPr>
          <a:xfrm>
            <a:off x="8366760" y="3903689"/>
            <a:ext cx="2932325" cy="8134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50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 new potential function to notify GSOC of field issues, like a bad contact number.</a:t>
            </a:r>
            <a:endParaRPr lang="en-US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856975B-B466-2338-9B36-5B988D3E15C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22" name="Picture 21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19998993-8CF1-E1B8-3DC2-D3A3692D23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68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0CB0F-0441-7BD1-9B85-9A31285FE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D60BFA11-2C57-4E6C-4B4C-77F06CB28432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969F8AE-E09E-39F1-5116-F75D331D5B4E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Site X-Ray, powered by FuzionView</a:t>
            </a: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04F81DE-D38E-B401-5757-CB80CE61439D}"/>
              </a:ext>
            </a:extLst>
          </p:cNvPr>
          <p:cNvSpPr txBox="1"/>
          <p:nvPr/>
        </p:nvSpPr>
        <p:spPr>
          <a:xfrm>
            <a:off x="548640" y="2148840"/>
            <a:ext cx="5821196" cy="31273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For the first time and at no additional cost to users, facility operators can securely share data related to a specific one-call ticket.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Once a ticket comes in, a message is sent to the utility GIS database to collect the latest data for that ticket only. 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The data is available for the life of the ticket. 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Operators have full control through data administration and sector-specific user agreements. 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E81B849-1F3A-BF7A-F4B1-94B9409A2DAF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863E09F-8A3E-37FD-917F-D62A5A9C3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2758" y="3051175"/>
            <a:ext cx="5243437" cy="3295650"/>
          </a:xfrm>
          <a:prstGeom prst="rect">
            <a:avLst/>
          </a:prstGeom>
        </p:spPr>
      </p:pic>
      <p:pic>
        <p:nvPicPr>
          <p:cNvPr id="12" name="Picture 11" descr="A black and white rectangular sign&#10;&#10;AI-generated content may be incorrect.">
            <a:extLst>
              <a:ext uri="{FF2B5EF4-FFF2-40B4-BE49-F238E27FC236}">
                <a16:creationId xmlns:a16="http://schemas.microsoft.com/office/drawing/2014/main" id="{DE478B8F-22D7-173F-2570-41F031E915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556" b="-614"/>
          <a:stretch>
            <a:fillRect/>
          </a:stretch>
        </p:blipFill>
        <p:spPr>
          <a:xfrm>
            <a:off x="7933644" y="345622"/>
            <a:ext cx="2552692" cy="2271040"/>
          </a:xfrm>
          <a:prstGeom prst="rect">
            <a:avLst/>
          </a:prstGeom>
        </p:spPr>
      </p:pic>
      <p:pic>
        <p:nvPicPr>
          <p:cNvPr id="14" name="Picture 13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4F58F78D-5BCE-5B97-AD77-451780C4C0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211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D34547-9571-CA8B-4DD2-9DF272236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0606C788-AA39-8593-DF20-F33E41D989CF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438D80F-EDCE-F372-16DE-78946C954171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Project Coordination </a:t>
            </a: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814C457-3112-F210-A73E-1F9FD634BC5E}"/>
              </a:ext>
            </a:extLst>
          </p:cNvPr>
          <p:cNvSpPr txBox="1"/>
          <p:nvPr/>
        </p:nvSpPr>
        <p:spPr>
          <a:xfrm>
            <a:off x="548640" y="2148840"/>
            <a:ext cx="5821196" cy="31273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GSOC is exploring the use of a new tool to help better coordinate projects.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When excavators file a project ticket, they would be notified if another project overlaps.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Contact for the overlapping project will also receive notification.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The goal is to provide a space for excavators to better understand what is happening near their planned projects and hopefully increase communication and coordination down the line.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C811D7A3-7551-5F1C-D698-2D02D46B0CD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14" name="Picture 13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2281C29E-4EA2-DA44-DAC3-76513698C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  <p:pic>
        <p:nvPicPr>
          <p:cNvPr id="2" name="Picture 1" descr="A map of a city&#10;&#10;AI-generated content may be incorrect.">
            <a:extLst>
              <a:ext uri="{FF2B5EF4-FFF2-40B4-BE49-F238E27FC236}">
                <a16:creationId xmlns:a16="http://schemas.microsoft.com/office/drawing/2014/main" id="{94BDEB4C-0648-FC06-3E22-781C5FBA1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05616" y="991809"/>
            <a:ext cx="5131625" cy="387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450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BFA22-C925-067E-D51F-A9E65C8A4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8E5AC6EE-78F5-D6E8-933C-D097EF9CDA3C}"/>
              </a:ext>
            </a:extLst>
          </p:cNvPr>
          <p:cNvSpPr txBox="1"/>
          <p:nvPr/>
        </p:nvSpPr>
        <p:spPr>
          <a:xfrm>
            <a:off x="1371600" y="347472"/>
            <a:ext cx="2926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you dig, call</a:t>
            </a:r>
            <a:endParaRPr lang="en-US" sz="1300"/>
          </a:p>
          <a:p>
            <a:pPr marL="0" indent="0">
              <a:buNone/>
            </a:pPr>
            <a:r>
              <a:rPr lang="en-US" sz="1300" b="1">
                <a:solidFill>
                  <a:srgbClr val="3B6A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 State One Call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CDE7287-5FFE-1A5E-7C51-60F97E420605}"/>
              </a:ext>
            </a:extLst>
          </p:cNvPr>
          <p:cNvSpPr txBox="1"/>
          <p:nvPr/>
        </p:nvSpPr>
        <p:spPr>
          <a:xfrm>
            <a:off x="548640" y="12344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>
                <a:solidFill>
                  <a:srgbClr val="18385A"/>
                </a:solidFill>
                <a:latin typeface="Calibri"/>
                <a:ea typeface="Calibri"/>
                <a:cs typeface="Calibri"/>
              </a:rPr>
              <a:t>Field Issues Tool</a:t>
            </a:r>
            <a:endParaRPr lang="en-US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C71DB82-8CA6-1867-1889-E558F299ED60}"/>
              </a:ext>
            </a:extLst>
          </p:cNvPr>
          <p:cNvSpPr txBox="1"/>
          <p:nvPr/>
        </p:nvSpPr>
        <p:spPr>
          <a:xfrm>
            <a:off x="548640" y="2148840"/>
            <a:ext cx="5821196" cy="31273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/>
          <a:lstStyle/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GSOC is looking at a new tool that would allow operators and excavators to provide a report through ITIC on a pre-selected set of issues.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Issues would be custom to Minnesota, but could include bad contact information, site has not been white lined or mapped incorrectly.</a:t>
            </a:r>
          </a:p>
          <a:p>
            <a:pPr marL="342900" indent="-342900">
              <a:spcAft>
                <a:spcPts val="1200"/>
              </a:spcAft>
              <a:buSzPct val="100000"/>
              <a:buFont typeface="Arial"/>
              <a:buChar char="•"/>
            </a:pPr>
            <a:r>
              <a:rPr lang="en-US">
                <a:solidFill>
                  <a:srgbClr val="18385A"/>
                </a:solidFill>
                <a:ea typeface="Calibri"/>
                <a:cs typeface="Calibri"/>
              </a:rPr>
              <a:t>This would allow GSOC to track and mitigate issues we can fix, like bad contact numbers, while also collecting data on what's happening in the field.</a:t>
            </a: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17643687-D38C-2D61-14F1-2C098C0EB53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9284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6A6A6A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14" name="Picture 13" descr="A blue and grey map with a shovel&#10;&#10;AI-generated content may be incorrect.">
            <a:extLst>
              <a:ext uri="{FF2B5EF4-FFF2-40B4-BE49-F238E27FC236}">
                <a16:creationId xmlns:a16="http://schemas.microsoft.com/office/drawing/2014/main" id="{823A1A9D-1BE8-9F0B-85EA-32C75493AA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434" y="49160"/>
            <a:ext cx="827044" cy="1229033"/>
          </a:xfrm>
          <a:prstGeom prst="rect">
            <a:avLst/>
          </a:prstGeom>
        </p:spPr>
      </p:pic>
      <p:pic>
        <p:nvPicPr>
          <p:cNvPr id="2" name="Picture 1" descr="A screenshot of a computer error&#10;&#10;AI-generated content may be incorrect.">
            <a:extLst>
              <a:ext uri="{FF2B5EF4-FFF2-40B4-BE49-F238E27FC236}">
                <a16:creationId xmlns:a16="http://schemas.microsoft.com/office/drawing/2014/main" id="{9DE6EBA6-16BD-2556-7ACD-405ED4F440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104" y="1436564"/>
            <a:ext cx="5087134" cy="367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001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0" cy="6858000"/>
          </a:xfrm>
          <a:prstGeom prst="rect">
            <a:avLst/>
          </a:prstGeom>
          <a:solidFill>
            <a:srgbClr val="A3AF58"/>
          </a:solidFill>
          <a:ln w="12700">
            <a:solidFill>
              <a:srgbClr val="A3AF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 txBox="1"/>
          <p:nvPr/>
        </p:nvSpPr>
        <p:spPr>
          <a:xfrm>
            <a:off x="548640" y="228600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file a locate request</a:t>
            </a:r>
            <a:endParaRPr lang="en-US" sz="1500"/>
          </a:p>
        </p:txBody>
      </p:sp>
      <p:sp>
        <p:nvSpPr>
          <p:cNvPr id="6" name="Text 4"/>
          <p:cNvSpPr txBox="1"/>
          <p:nvPr/>
        </p:nvSpPr>
        <p:spPr>
          <a:xfrm>
            <a:off x="548640" y="2651760"/>
            <a:ext cx="3840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811  |  651-454-0002</a:t>
            </a:r>
            <a:endParaRPr lang="en-US" sz="2000"/>
          </a:p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800-252-1166</a:t>
            </a:r>
            <a:endParaRPr lang="en-US" sz="2000"/>
          </a:p>
        </p:txBody>
      </p:sp>
      <p:sp>
        <p:nvSpPr>
          <p:cNvPr id="7" name="Text 5"/>
          <p:cNvSpPr txBox="1"/>
          <p:nvPr/>
        </p:nvSpPr>
        <p:spPr>
          <a:xfrm>
            <a:off x="548640" y="3703320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Emergency locates only</a:t>
            </a:r>
            <a:endParaRPr lang="en-US" sz="1500"/>
          </a:p>
        </p:txBody>
      </p:sp>
      <p:sp>
        <p:nvSpPr>
          <p:cNvPr id="8" name="Text 6"/>
          <p:cNvSpPr txBox="1"/>
          <p:nvPr/>
        </p:nvSpPr>
        <p:spPr>
          <a:xfrm>
            <a:off x="548640" y="406908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866-640-3637</a:t>
            </a:r>
            <a:endParaRPr lang="en-US" sz="2000"/>
          </a:p>
        </p:txBody>
      </p:sp>
      <p:sp>
        <p:nvSpPr>
          <p:cNvPr id="9" name="Text 7"/>
          <p:cNvSpPr txBox="1"/>
          <p:nvPr/>
        </p:nvSpPr>
        <p:spPr>
          <a:xfrm>
            <a:off x="548640" y="5394960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1210 Northland Dr, Suite 130</a:t>
            </a:r>
            <a:endParaRPr lang="en-US" sz="1400"/>
          </a:p>
          <a:p>
            <a:pPr marL="0" indent="0">
              <a:buNone/>
            </a:pPr>
            <a:r>
              <a:rPr lang="en-US" sz="140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Mendota Heights, MN 55120</a:t>
            </a:r>
            <a:endParaRPr lang="en-US" sz="1400"/>
          </a:p>
        </p:txBody>
      </p:sp>
      <p:sp>
        <p:nvSpPr>
          <p:cNvPr id="10" name="Shape 8"/>
          <p:cNvSpPr/>
          <p:nvPr/>
        </p:nvSpPr>
        <p:spPr>
          <a:xfrm>
            <a:off x="4754880" y="0"/>
            <a:ext cx="7436815" cy="6858000"/>
          </a:xfrm>
          <a:prstGeom prst="rect">
            <a:avLst/>
          </a:prstGeom>
          <a:solidFill>
            <a:srgbClr val="18385A"/>
          </a:solidFill>
          <a:ln w="12700">
            <a:solidFill>
              <a:srgbClr val="18385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 txBox="1"/>
          <p:nvPr/>
        </p:nvSpPr>
        <p:spPr>
          <a:xfrm>
            <a:off x="5394960" y="1463040"/>
            <a:ext cx="6217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6000"/>
          </a:p>
        </p:txBody>
      </p:sp>
      <p:sp>
        <p:nvSpPr>
          <p:cNvPr id="12" name="Text 10"/>
          <p:cNvSpPr txBox="1"/>
          <p:nvPr/>
        </p:nvSpPr>
        <p:spPr>
          <a:xfrm>
            <a:off x="5394960" y="2651760"/>
            <a:ext cx="60350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000">
                <a:solidFill>
                  <a:srgbClr val="D5DFEA"/>
                </a:solidFill>
                <a:latin typeface="Calibri"/>
                <a:ea typeface="Calibri"/>
                <a:cs typeface="Calibri"/>
              </a:rPr>
              <a:t>Thank you. Before you dig, click or call Gopher State One Call.</a:t>
            </a:r>
            <a:endParaRPr lang="en-US" sz="200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394960" y="4023360"/>
            <a:ext cx="4937760" cy="658368"/>
          </a:xfrm>
          <a:prstGeom prst="roundRect">
            <a:avLst>
              <a:gd name="adj" fmla="val 50000"/>
            </a:avLst>
          </a:prstGeom>
          <a:solidFill>
            <a:srgbClr val="3B6A94"/>
          </a:solidFill>
          <a:ln w="12700">
            <a:solidFill>
              <a:srgbClr val="3B6A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 txBox="1"/>
          <p:nvPr/>
        </p:nvSpPr>
        <p:spPr>
          <a:xfrm>
            <a:off x="5394960" y="4023360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Kelly Connolly, Chief Operations Officer</a:t>
            </a:r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394960" y="4846320"/>
            <a:ext cx="4937760" cy="658368"/>
          </a:xfrm>
          <a:prstGeom prst="roundRect">
            <a:avLst>
              <a:gd name="adj" fmla="val 50000"/>
            </a:avLst>
          </a:prstGeom>
          <a:solidFill>
            <a:srgbClr val="5EB0DE"/>
          </a:solidFill>
          <a:ln w="12700">
            <a:solidFill>
              <a:srgbClr val="5EB0D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5394960" y="4846320"/>
            <a:ext cx="4937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>
                <a:solidFill>
                  <a:srgbClr val="FFFFFF"/>
                </a:solidFill>
                <a:ea typeface="Calibri"/>
                <a:cs typeface="Calibri"/>
              </a:rPr>
              <a:t>612-532-8103 | kelly.connolly@gopherstateonecall.org</a:t>
            </a:r>
            <a:endParaRPr lang="en-US" sz="18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7" name="Text 15"/>
          <p:cNvSpPr txBox="1"/>
          <p:nvPr/>
        </p:nvSpPr>
        <p:spPr>
          <a:xfrm>
            <a:off x="5394960" y="585216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5EB0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gopherstateonecall.org</a:t>
            </a:r>
            <a:endParaRPr lang="en-US" sz="1500"/>
          </a:p>
        </p:txBody>
      </p:sp>
      <p:pic>
        <p:nvPicPr>
          <p:cNvPr id="4" name="Picture 3" descr="A logo with text and blue text&#10;&#10;AI-generated content may be incorrect.">
            <a:extLst>
              <a:ext uri="{FF2B5EF4-FFF2-40B4-BE49-F238E27FC236}">
                <a16:creationId xmlns:a16="http://schemas.microsoft.com/office/drawing/2014/main" id="{75C35477-0EA9-39F9-4E90-4B9FD001B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15" y="548104"/>
            <a:ext cx="2522639" cy="128616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98F811E9BCB418970B87DFC1C8B13" ma:contentTypeVersion="13" ma:contentTypeDescription="Create a new document." ma:contentTypeScope="" ma:versionID="e2a920bc546bfb37937906850f2547d6">
  <xsd:schema xmlns:xsd="http://www.w3.org/2001/XMLSchema" xmlns:xs="http://www.w3.org/2001/XMLSchema" xmlns:p="http://schemas.microsoft.com/office/2006/metadata/properties" xmlns:ns2="f4699087-d685-4fd7-a646-3489af6d32be" xmlns:ns3="46fdf97e-894d-40d5-903e-411d9c161879" targetNamespace="http://schemas.microsoft.com/office/2006/metadata/properties" ma:root="true" ma:fieldsID="723f06196ed349d3c07f6b0be1a73515" ns2:_="" ns3:_="">
    <xsd:import namespace="f4699087-d685-4fd7-a646-3489af6d32be"/>
    <xsd:import namespace="46fdf97e-894d-40d5-903e-411d9c16187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699087-d685-4fd7-a646-3489af6d32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0aa8e05-0d97-4d7b-967d-bc5babc5f00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df97e-894d-40d5-903e-411d9c16187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7fa105d-9ce2-418d-a80e-507b23bd9eca}" ma:internalName="TaxCatchAll" ma:showField="CatchAllData" ma:web="46fdf97e-894d-40d5-903e-411d9c1618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699087-d685-4fd7-a646-3489af6d32be">
      <Terms xmlns="http://schemas.microsoft.com/office/infopath/2007/PartnerControls"/>
    </lcf76f155ced4ddcb4097134ff3c332f>
    <TaxCatchAll xmlns="46fdf97e-894d-40d5-903e-411d9c16187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26EB66-C90C-49C2-965D-9F9819E34FDB}">
  <ds:schemaRefs>
    <ds:schemaRef ds:uri="46fdf97e-894d-40d5-903e-411d9c161879"/>
    <ds:schemaRef ds:uri="f4699087-d685-4fd7-a646-3489af6d32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D7A59DBF-E5BC-4A4E-8BEA-0198907CCDC7}">
  <ds:schemaRefs>
    <ds:schemaRef ds:uri="46fdf97e-894d-40d5-903e-411d9c161879"/>
    <ds:schemaRef ds:uri="f4699087-d685-4fd7-a646-3489af6d32b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9C1B5AD-315F-44A1-BD20-7E00CA257B7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1010</Words>
  <Application>Microsoft Macintosh PowerPoint</Application>
  <PresentationFormat>Widescreen</PresentationFormat>
  <Paragraphs>132</Paragraphs>
  <Slides>14</Slides>
  <Notes>14</Notes>
  <HiddenSlides>0</HiddenSlides>
  <MMClips>2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PptxGenJS Presentation</dc:subject>
  <dc:creator>PptxGenJS</dc:creator>
  <cp:lastModifiedBy>Tammy Gardner</cp:lastModifiedBy>
  <cp:revision>2</cp:revision>
  <dcterms:created xsi:type="dcterms:W3CDTF">2026-09-23T18:03:57Z</dcterms:created>
  <dcterms:modified xsi:type="dcterms:W3CDTF">2026-10-27T14:04:25Z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0x01010079F98F811E9BCB418970B87DFC1C8B13</vt:lpwstr>
  </property>
  <property fmtid="{D5CDD505-2E9C-101B-9397-08002B2CF9AE}" pid="3" name="Order">
    <vt:r8>219900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MediaServiceImageTags">
    <vt:lpwstr/>
  </property>
</Properties>
</file>